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7" r:id="rId12"/>
    <p:sldId id="269" r:id="rId13"/>
    <p:sldId id="270" r:id="rId14"/>
    <p:sldId id="277" r:id="rId15"/>
    <p:sldId id="278" r:id="rId16"/>
    <p:sldId id="27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</a:rPr>
              <a:t>«Креативное мышление как важный компонент функциональной грамотности»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6" y="3212976"/>
            <a:ext cx="5220494" cy="347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 </a:t>
            </a:r>
            <a:r>
              <a:rPr lang="ru-RU" b="1" dirty="0">
                <a:effectLst/>
                <a:latin typeface="Arial Narrow" pitchFamily="34" charset="0"/>
              </a:rPr>
              <a:t>Глобальные компетенции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способность ребёнка работать в одиночку или в группе для решения глобальной проблемы.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важно уметь управлять своим поведением, эмоционально воспринимать новую информацию и быть открытым к ней.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94593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9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Arial Narrow" pitchFamily="34" charset="0"/>
              </a:rPr>
              <a:t>Финансовая грамотность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8080" cy="480060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Способность личности принимать разумные, целесообразные решения, связанные с финансами, в различных ситуациях собственной жизнедеятельности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онимание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экономических процессов и формирование правильного отношения к деньгам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будущем.</a:t>
            </a:r>
          </a:p>
          <a:p>
            <a:endParaRPr lang="ru-RU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016"/>
            <a:ext cx="1955304" cy="23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Arial Narrow" pitchFamily="34" charset="0"/>
              </a:rPr>
              <a:t>Креативное мышление</a:t>
            </a:r>
            <a:endParaRPr lang="ru-RU" b="1" dirty="0">
              <a:effectLst/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Креативное мышление младших 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 способность порождать необычные идеи, находить оригинальные решения, отклоняться от традиционных схем мышления.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14" y="4365105"/>
            <a:ext cx="2274182" cy="238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Arial Narrow" pitchFamily="34" charset="0"/>
              </a:rPr>
              <a:t>Качества, характеризующие креативное мышление</a:t>
            </a:r>
            <a:endParaRPr lang="ru-RU" sz="3200" b="1" dirty="0">
              <a:effectLst/>
              <a:latin typeface="Arial Narrow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" y="1556793"/>
            <a:ext cx="8038541" cy="4392488"/>
          </a:xfrm>
        </p:spPr>
      </p:pic>
    </p:spTree>
    <p:extLst>
      <p:ext uri="{BB962C8B-B14F-4D97-AF65-F5344CB8AC3E}">
        <p14:creationId xmlns:p14="http://schemas.microsoft.com/office/powerpoint/2010/main" val="10599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  <a:latin typeface="Arial Narrow" pitchFamily="34" charset="0"/>
              </a:rPr>
              <a:t>Беглость</a:t>
            </a:r>
            <a:r>
              <a:rPr lang="ru-RU" sz="3600" b="1" dirty="0">
                <a:effectLst/>
                <a:latin typeface="Arial Narrow" pitchFamily="34" charset="0"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определенное количество идей для решения конкретной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столе стоит стакан. Трогать его нельзя. Придумайте не менее десяти способов, как из него удалить 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Ставим таймер на 10-15 минут и пишем максимальное количество способов решения конкретной задачи.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Напишите любые варианты использования обыкновенной канцелярской скрепки.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Arial Narrow" pitchFamily="34" charset="0"/>
              </a:rPr>
              <a:t>Оригинальность</a:t>
            </a:r>
            <a:endParaRPr lang="ru-RU" b="1" dirty="0">
              <a:effectLst/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/>
              <a:t>В качестве инструмента подойдет метод фокальных объектов. </a:t>
            </a:r>
          </a:p>
          <a:p>
            <a:pPr lvl="0"/>
            <a:r>
              <a:rPr lang="ru-RU" dirty="0"/>
              <a:t>Придумываем предмет, который хотим улучшить. Например, кастрюлю. </a:t>
            </a:r>
          </a:p>
          <a:p>
            <a:pPr lvl="0"/>
            <a:r>
              <a:rPr lang="ru-RU" dirty="0"/>
              <a:t>Выбираем ряд случайных объектов — например, котенок и ластик — и пишем их свойства. Чем больше, тем лучше.</a:t>
            </a:r>
          </a:p>
          <a:p>
            <a:pPr lvl="0"/>
            <a:r>
              <a:rPr lang="ru-RU" dirty="0"/>
              <a:t>Присоединяем их свойства к исходному объекту, развиваем полученные варианты путем ассоциаций. </a:t>
            </a:r>
          </a:p>
          <a:p>
            <a:pPr lvl="0"/>
            <a:r>
              <a:rPr lang="ru-RU" dirty="0"/>
              <a:t>И вот уже готовы идеи новой кастрюли. Например, мяукающая кастрюля — прообраз </a:t>
            </a:r>
            <a:r>
              <a:rPr lang="ru-RU" dirty="0" err="1"/>
              <a:t>мультиварки</a:t>
            </a:r>
            <a:r>
              <a:rPr lang="ru-RU" dirty="0"/>
              <a:t> или гибкая кастрюля — идея посуды из силикона.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2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Arial Narrow" pitchFamily="34" charset="0"/>
              </a:rPr>
              <a:t>Гибкость</a:t>
            </a:r>
            <a:endParaRPr lang="ru-RU" b="1" dirty="0">
              <a:effectLst/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949402" cy="45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Ассоциация (5+5)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5 прилагательных, которые ассоциируются с предметом.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Затем, 5 прилагательных, которые не свойственны этому предмету.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Игра «Придумай причину»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 приходите домой, открываете дверь, а двери вам открывает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слон. Почему?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 вышли на улицу, а все люди, машины двигаются в обратном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направлении. Почему?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 сделали покупку в магазине, а сдачу вам дали карасями.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7" y="1700808"/>
            <a:ext cx="7834027" cy="467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Arial Narrow" pitchFamily="34" charset="0"/>
              </a:rPr>
              <a:t>Развивая творческое начало ребенка, </a:t>
            </a:r>
            <a:r>
              <a:rPr lang="ru-RU" dirty="0">
                <a:effectLst/>
                <a:latin typeface="Arial Narrow" pitchFamily="34" charset="0"/>
              </a:rPr>
              <a:t>вы вкладываете в его </a:t>
            </a:r>
            <a:r>
              <a:rPr lang="ru-RU" dirty="0" smtClean="0">
                <a:effectLst/>
                <a:latin typeface="Arial Narrow" pitchFamily="34" charset="0"/>
              </a:rPr>
              <a:t>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Arial Narrow" pitchFamily="34" charset="0"/>
              </a:rPr>
              <a:t>Ч</a:t>
            </a:r>
            <a:r>
              <a:rPr lang="ru-RU" sz="4400" b="1" dirty="0" smtClean="0">
                <a:effectLst/>
                <a:latin typeface="Arial Narrow" pitchFamily="34" charset="0"/>
              </a:rPr>
              <a:t>то </a:t>
            </a:r>
            <a:r>
              <a:rPr lang="ru-RU" sz="4400" b="1" dirty="0" smtClean="0">
                <a:effectLst/>
                <a:latin typeface="Arial Narrow" pitchFamily="34" charset="0"/>
              </a:rPr>
              <a:t>это такое</a:t>
            </a:r>
            <a:r>
              <a:rPr lang="ru-RU" sz="4400" b="1" dirty="0" smtClean="0">
                <a:effectLst/>
                <a:latin typeface="Arial Narrow" pitchFamily="34" charset="0"/>
              </a:rPr>
              <a:t> </a:t>
            </a:r>
            <a:r>
              <a:rPr lang="ru-RU" sz="4400" b="1" dirty="0">
                <a:effectLst/>
                <a:latin typeface="Arial Narrow" pitchFamily="34" charset="0"/>
              </a:rPr>
              <a:t>и в чем ее </a:t>
            </a:r>
            <a:r>
              <a:rPr lang="ru-RU" sz="4400" b="1" dirty="0" smtClean="0">
                <a:effectLst/>
                <a:latin typeface="Arial Narrow" pitchFamily="34" charset="0"/>
              </a:rPr>
              <a:t>ценность?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3691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Arial Narrow" pitchFamily="34" charset="0"/>
              </a:rPr>
              <a:t>Благодарю за внимание!</a:t>
            </a:r>
            <a:endParaRPr lang="ru-RU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функциональной грамотностью понимается способность человека использовать знания, приобретённые навыки для решения самого широкого спектра жизненных задач.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1409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18072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Arial Narrow" pitchFamily="34" charset="0"/>
              </a:rPr>
              <a:t>Отличительные черты школьника с развитой функциональной грамотностью: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успешно решает разные бытовые проблемы;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умеет общаться и находить выход в разнообразных социальных ситуациях;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 базовые навыки чтения и письма для построения коммуникаций;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выстраивает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связи, когда один и тот же факт или явление изучается, а затем и оценивается с разных сторон.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  <a:latin typeface="Arial Narrow" pitchFamily="34" charset="0"/>
              </a:rPr>
              <a:t>КОМПОНЕНТЫ ФУНКЦИОНАЛЬНОЙ ГРАМОТНОСТИ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9406"/>
            <a:ext cx="7920880" cy="4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Arial Narrow" pitchFamily="34" charset="0"/>
              </a:rPr>
              <a:t>Читательская грамотность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способность ребенка использовать тексты для достижения своих целей, пополнения знаний, приобретения навыков.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формирования читательской грамотности важно уметь находить и извлекать из текста информацию, размышлять над ним, «читать между строк».</a:t>
            </a:r>
          </a:p>
        </p:txBody>
      </p:sp>
    </p:spTree>
    <p:extLst>
      <p:ext uri="{BB962C8B-B14F-4D97-AF65-F5344CB8AC3E}">
        <p14:creationId xmlns:p14="http://schemas.microsoft.com/office/powerpoint/2010/main" val="3279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 сделал ты на месте главного героя?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закончил произведение именно так?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могло случиться, если бы главный герой поступил иначе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бы ты изменил концовку произведения?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7365"/>
            <a:ext cx="2691209" cy="20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Arial Narrow" pitchFamily="34" charset="0"/>
              </a:rPr>
              <a:t>Математическая грамотность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8316416" cy="4800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математической грамотностью понимается способность ребенка использовать математические знания в разных контекстах, на основе математических данных описывать, объяснять, предсказывать явления.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Arial Narrow" pitchFamily="34" charset="0"/>
                <a:cs typeface="Times New Roman" pitchFamily="18" charset="0"/>
              </a:rPr>
              <a:t>Естественнонаучная грамотность</a:t>
            </a:r>
            <a:endParaRPr lang="ru-RU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естественнонаучной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грамотностью понимают способность ребёнка формировать мнение о проблемах, связанных с естественными науками.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важны: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-навыки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интерпретации научных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</a:p>
          <a:p>
            <a:pPr marL="82296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спланировать и провести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marL="82296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явления природы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marL="82296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доказательства.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608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512</TotalTime>
  <Words>338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«Креативное мышление как важный компонент функциональной грамотности»</vt:lpstr>
      <vt:lpstr>Что это такое и в чем ее ценность? </vt:lpstr>
      <vt:lpstr>Презентация PowerPoint</vt:lpstr>
      <vt:lpstr>Отличительные черты школьника с развитой функциональной грамотностью: </vt:lpstr>
      <vt:lpstr>КОМПОНЕНТЫ ФУНКЦИОНАЛЬНОЙ ГРАМОТНОСТИ </vt:lpstr>
      <vt:lpstr>Читательская грамотность</vt:lpstr>
      <vt:lpstr> </vt:lpstr>
      <vt:lpstr>Математическая грамотность</vt:lpstr>
      <vt:lpstr>Естественнонаучная грамотность</vt:lpstr>
      <vt:lpstr> Глобальные компетенции</vt:lpstr>
      <vt:lpstr>Финансовая грамотность</vt:lpstr>
      <vt:lpstr>Креативное мышление</vt:lpstr>
      <vt:lpstr>Качества, характеризующие креативное мышление</vt:lpstr>
      <vt:lpstr>Беглость  </vt:lpstr>
      <vt:lpstr>Оригинальность</vt:lpstr>
      <vt:lpstr>Гибкость</vt:lpstr>
      <vt:lpstr>Ассоциация (5+5)</vt:lpstr>
      <vt:lpstr>Игра «Придумай причину»</vt:lpstr>
      <vt:lpstr>Развивая творческое начало ребенка, вы вкладываете в его будущее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«Креативное мышление как важный компонент функциональной грамотности»</dc:title>
  <cp:lastModifiedBy>Пользователь Windows</cp:lastModifiedBy>
  <cp:revision>29</cp:revision>
  <dcterms:modified xsi:type="dcterms:W3CDTF">2022-11-18T00:02:10Z</dcterms:modified>
</cp:coreProperties>
</file>